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A95B-DE7D-449B-AA1A-952042BA59E0}" type="datetimeFigureOut">
              <a:rPr lang="de-DE" smtClean="0"/>
              <a:pPr/>
              <a:t>04.05.2017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616-9BC5-466C-B90E-71252DDCA0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A95B-DE7D-449B-AA1A-952042BA59E0}" type="datetimeFigureOut">
              <a:rPr lang="de-DE" smtClean="0"/>
              <a:pPr/>
              <a:t>04.05.2017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616-9BC5-466C-B90E-71252DDCA0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A95B-DE7D-449B-AA1A-952042BA59E0}" type="datetimeFigureOut">
              <a:rPr lang="de-DE" smtClean="0"/>
              <a:pPr/>
              <a:t>04.05.2017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616-9BC5-466C-B90E-71252DDCA0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A95B-DE7D-449B-AA1A-952042BA59E0}" type="datetimeFigureOut">
              <a:rPr lang="de-DE" smtClean="0"/>
              <a:pPr/>
              <a:t>04.05.2017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616-9BC5-466C-B90E-71252DDCA0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A95B-DE7D-449B-AA1A-952042BA59E0}" type="datetimeFigureOut">
              <a:rPr lang="de-DE" smtClean="0"/>
              <a:pPr/>
              <a:t>04.05.2017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616-9BC5-466C-B90E-71252DDCA0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A95B-DE7D-449B-AA1A-952042BA59E0}" type="datetimeFigureOut">
              <a:rPr lang="de-DE" smtClean="0"/>
              <a:pPr/>
              <a:t>04.05.2017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616-9BC5-466C-B90E-71252DDCA0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A95B-DE7D-449B-AA1A-952042BA59E0}" type="datetimeFigureOut">
              <a:rPr lang="de-DE" smtClean="0"/>
              <a:pPr/>
              <a:t>04.05.2017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616-9BC5-466C-B90E-71252DDCA0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A95B-DE7D-449B-AA1A-952042BA59E0}" type="datetimeFigureOut">
              <a:rPr lang="de-DE" smtClean="0"/>
              <a:pPr/>
              <a:t>04.05.2017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616-9BC5-466C-B90E-71252DDCA0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A95B-DE7D-449B-AA1A-952042BA59E0}" type="datetimeFigureOut">
              <a:rPr lang="de-DE" smtClean="0"/>
              <a:pPr/>
              <a:t>04.05.2017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616-9BC5-466C-B90E-71252DDCA0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A95B-DE7D-449B-AA1A-952042BA59E0}" type="datetimeFigureOut">
              <a:rPr lang="de-DE" smtClean="0"/>
              <a:pPr/>
              <a:t>04.05.2017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616-9BC5-466C-B90E-71252DDCA0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A95B-DE7D-449B-AA1A-952042BA59E0}" type="datetimeFigureOut">
              <a:rPr lang="de-DE" smtClean="0"/>
              <a:pPr/>
              <a:t>04.05.2017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616-9BC5-466C-B90E-71252DDCA0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A95B-DE7D-449B-AA1A-952042BA59E0}" type="datetimeFigureOut">
              <a:rPr lang="de-DE" smtClean="0"/>
              <a:pPr/>
              <a:t>04.05.2017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3A616-9BC5-466C-B90E-71252DDCA0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Stolpersteine der deutschen Sprache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Formenbildung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/>
              <a:t>Aktiv/Passiv</a:t>
            </a:r>
          </a:p>
          <a:p>
            <a:pPr>
              <a:buNone/>
            </a:pPr>
            <a:r>
              <a:rPr lang="de-DE" sz="2800" dirty="0" smtClean="0"/>
              <a:t>Ich male. </a:t>
            </a:r>
          </a:p>
          <a:p>
            <a:pPr>
              <a:buNone/>
            </a:pPr>
            <a:r>
              <a:rPr lang="de-DE" sz="2800" dirty="0" smtClean="0"/>
              <a:t>Ich gehe.</a:t>
            </a:r>
          </a:p>
          <a:p>
            <a:pPr>
              <a:buNone/>
            </a:pPr>
            <a:r>
              <a:rPr lang="de-DE" sz="2800" dirty="0" smtClean="0"/>
              <a:t>Ich kämpfe.     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411760" y="1988840"/>
            <a:ext cx="324036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Ich werde gemalt.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411760" y="2492896"/>
            <a:ext cx="324036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Ich werde gegangen.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411760" y="2996952"/>
            <a:ext cx="324036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Ich werde </a:t>
            </a:r>
            <a:r>
              <a:rPr lang="de-DE" sz="2800" b="1" dirty="0" smtClean="0">
                <a:solidFill>
                  <a:schemeClr val="tx1"/>
                </a:solidFill>
              </a:rPr>
              <a:t>be</a:t>
            </a:r>
            <a:r>
              <a:rPr lang="de-DE" sz="2800" dirty="0" smtClean="0">
                <a:solidFill>
                  <a:schemeClr val="tx1"/>
                </a:solidFill>
              </a:rPr>
              <a:t>kämpft.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Satzbau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/>
              <a:t>Inversion</a:t>
            </a:r>
          </a:p>
          <a:p>
            <a:pPr marL="0" indent="0">
              <a:buNone/>
            </a:pPr>
            <a:r>
              <a:rPr lang="de-DE" sz="2800" b="1" dirty="0" smtClean="0"/>
              <a:t>Aufbrechen der üblichen Subjekt-Prädikat-Objekt-Anordnung im Deutschen</a:t>
            </a:r>
          </a:p>
          <a:p>
            <a:pPr>
              <a:buNone/>
            </a:pPr>
            <a:r>
              <a:rPr lang="de-DE" sz="2800" dirty="0" smtClean="0"/>
              <a:t>Du kommst aus Kroatien. Kommst Du aus Kroatien?</a:t>
            </a:r>
          </a:p>
          <a:p>
            <a:pPr>
              <a:buNone/>
            </a:pPr>
            <a:r>
              <a:rPr lang="de-DE" sz="2800" dirty="0" smtClean="0"/>
              <a:t>Das Spiel fällt morgen aus. – Morgen</a:t>
            </a:r>
          </a:p>
          <a:p>
            <a:pPr>
              <a:buNone/>
            </a:pPr>
            <a:r>
              <a:rPr lang="de-DE" sz="2800" dirty="0" smtClean="0"/>
              <a:t>Ich komme zu Dir. – Dann </a:t>
            </a:r>
          </a:p>
          <a:p>
            <a:pPr>
              <a:buNone/>
            </a:pPr>
            <a:r>
              <a:rPr lang="de-DE" sz="2800" b="1" dirty="0" smtClean="0"/>
              <a:t>..in Nebensätzen</a:t>
            </a:r>
          </a:p>
          <a:p>
            <a:pPr>
              <a:buNone/>
            </a:pPr>
            <a:r>
              <a:rPr lang="de-DE" sz="2800" dirty="0" smtClean="0"/>
              <a:t>Die Sonne scheint.  -  Wenn 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940152" y="3429000"/>
            <a:ext cx="295232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fällt</a:t>
            </a:r>
            <a:r>
              <a:rPr lang="de-DE" sz="2800" dirty="0" smtClean="0">
                <a:solidFill>
                  <a:schemeClr val="tx1"/>
                </a:solidFill>
              </a:rPr>
              <a:t> das Spiel aus.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572000" y="5013176"/>
            <a:ext cx="2880320" cy="86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die Sonne </a:t>
            </a:r>
            <a:r>
              <a:rPr lang="de-DE" sz="2800" b="1" dirty="0" smtClean="0">
                <a:solidFill>
                  <a:schemeClr val="tx1"/>
                </a:solidFill>
              </a:rPr>
              <a:t>scheint</a:t>
            </a:r>
            <a:r>
              <a:rPr lang="de-DE" sz="28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fällt das Spiel aus.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283968" y="3933056"/>
            <a:ext cx="295232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komme </a:t>
            </a:r>
            <a:r>
              <a:rPr lang="de-DE" sz="2800" dirty="0" smtClean="0">
                <a:solidFill>
                  <a:schemeClr val="tx1"/>
                </a:solidFill>
              </a:rPr>
              <a:t>ich zu Dir.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Satzbau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/>
              <a:t>Relativsätze</a:t>
            </a:r>
          </a:p>
          <a:p>
            <a:pPr>
              <a:buNone/>
            </a:pPr>
            <a:endParaRPr lang="de-DE" sz="800" b="1" dirty="0" smtClean="0"/>
          </a:p>
          <a:p>
            <a:pPr marL="0" indent="0">
              <a:buNone/>
            </a:pPr>
            <a:r>
              <a:rPr lang="de-DE" sz="2800" b="1" dirty="0" smtClean="0"/>
              <a:t>Artikel, auf die kein Nomen folgt. Es muss ein Rückbezug  zur vorherigen Aussage hergestellt werden.</a:t>
            </a:r>
          </a:p>
          <a:p>
            <a:pPr marL="0" indent="0">
              <a:buNone/>
            </a:pPr>
            <a:r>
              <a:rPr lang="de-DE" sz="2800" dirty="0" smtClean="0"/>
              <a:t>Die Lehrerin, die Deutsch unterrichtet.</a:t>
            </a:r>
          </a:p>
          <a:p>
            <a:pPr marL="0" indent="0">
              <a:buNone/>
            </a:pPr>
            <a:r>
              <a:rPr lang="de-DE" sz="2800" dirty="0" smtClean="0"/>
              <a:t>Das Haus, das auf dem Berg steht.</a:t>
            </a:r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buNone/>
            </a:pPr>
            <a:r>
              <a:rPr lang="de-DE" sz="2800" b="1" dirty="0" smtClean="0"/>
              <a:t>Personalpronomen und Auslassungen</a:t>
            </a:r>
          </a:p>
          <a:p>
            <a:pPr marL="0" indent="0">
              <a:buNone/>
            </a:pPr>
            <a:r>
              <a:rPr lang="de-DE" sz="2800" dirty="0" smtClean="0"/>
              <a:t>Der Mann sieht den Elefanten. Er ist groß. </a:t>
            </a:r>
          </a:p>
          <a:p>
            <a:pPr marL="0" indent="0">
              <a:buNone/>
            </a:pPr>
            <a:r>
              <a:rPr lang="de-DE" sz="2800" dirty="0" smtClean="0"/>
              <a:t>Der Mann steht vor dem Kino. Die Frau sieht sich um und geht hinein.                    Er kauft eine Karte.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020272" y="4653136"/>
            <a:ext cx="108012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Wer?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9" name="Nach oben gekrümmter Pfeil 8"/>
          <p:cNvSpPr/>
          <p:nvPr/>
        </p:nvSpPr>
        <p:spPr>
          <a:xfrm rot="11034891">
            <a:off x="1555076" y="3499336"/>
            <a:ext cx="792088" cy="244179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Nach oben gekrümmter Pfeil 10"/>
          <p:cNvSpPr/>
          <p:nvPr/>
        </p:nvSpPr>
        <p:spPr>
          <a:xfrm rot="11034891">
            <a:off x="1915115" y="3023706"/>
            <a:ext cx="792088" cy="244179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452320" y="5661248"/>
            <a:ext cx="108012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Wer?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987824" y="5661248"/>
            <a:ext cx="136815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Wohin?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Lautung und Artikulation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2800" b="1" dirty="0" smtClean="0"/>
              <a:t>Lange und kurze Vokale</a:t>
            </a:r>
          </a:p>
          <a:p>
            <a:pPr>
              <a:buNone/>
            </a:pPr>
            <a:r>
              <a:rPr lang="de-DE" sz="2800" dirty="0" smtClean="0"/>
              <a:t>Hüte – Hütte; </a:t>
            </a:r>
          </a:p>
          <a:p>
            <a:pPr>
              <a:buNone/>
            </a:pPr>
            <a:r>
              <a:rPr lang="de-DE" sz="2800" dirty="0" smtClean="0"/>
              <a:t>las – </a:t>
            </a:r>
          </a:p>
          <a:p>
            <a:pPr>
              <a:buNone/>
            </a:pPr>
            <a:r>
              <a:rPr lang="de-DE" sz="2800" b="1" dirty="0" smtClean="0"/>
              <a:t>Stimmhafte und stimmlose S-Laute      </a:t>
            </a:r>
          </a:p>
          <a:p>
            <a:pPr>
              <a:buNone/>
            </a:pPr>
            <a:r>
              <a:rPr lang="de-DE" sz="2800" dirty="0" smtClean="0"/>
              <a:t>lesen – lies ; die Rose –                     ; rasen –</a:t>
            </a:r>
          </a:p>
          <a:p>
            <a:pPr>
              <a:buNone/>
            </a:pPr>
            <a:r>
              <a:rPr lang="de-DE" sz="2800" dirty="0" smtClean="0"/>
              <a:t>schließen –  das Schloss   ; schießen – </a:t>
            </a:r>
          </a:p>
          <a:p>
            <a:pPr>
              <a:buNone/>
            </a:pPr>
            <a:r>
              <a:rPr lang="de-DE" sz="2800" b="1" dirty="0" smtClean="0"/>
              <a:t>Vokale, die es in anderen Sprachen nicht gibt</a:t>
            </a:r>
          </a:p>
          <a:p>
            <a:pPr>
              <a:buNone/>
            </a:pPr>
            <a:r>
              <a:rPr lang="de-DE" sz="2800" dirty="0" err="1" smtClean="0"/>
              <a:t>ä,ö,ü</a:t>
            </a:r>
            <a:r>
              <a:rPr lang="de-DE" sz="2800" dirty="0" smtClean="0"/>
              <a:t>          </a:t>
            </a:r>
            <a:r>
              <a:rPr lang="de-DE" sz="2800" dirty="0" err="1" smtClean="0"/>
              <a:t>eu,au,ei</a:t>
            </a:r>
            <a:r>
              <a:rPr lang="de-DE" sz="2800" dirty="0" smtClean="0"/>
              <a:t>          </a:t>
            </a:r>
          </a:p>
          <a:p>
            <a:pPr>
              <a:buNone/>
            </a:pPr>
            <a:r>
              <a:rPr lang="de-DE" sz="2800" b="1" dirty="0" smtClean="0"/>
              <a:t>CH – Laute</a:t>
            </a:r>
          </a:p>
          <a:p>
            <a:pPr>
              <a:buNone/>
            </a:pPr>
            <a:r>
              <a:rPr lang="de-DE" sz="2800" dirty="0" smtClean="0"/>
              <a:t>Nicht –  Nacht       ; Sicht -                    ;riechen -                    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403648" y="2492896"/>
            <a:ext cx="1872208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lass das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923928" y="3429000"/>
            <a:ext cx="151216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das Ross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020272" y="3501008"/>
            <a:ext cx="1656184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er raste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084168" y="4005064"/>
            <a:ext cx="187220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er schoss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355976" y="5805264"/>
            <a:ext cx="136815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er sucht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308304" y="5805264"/>
            <a:ext cx="136815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er roch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Wortschatz, -bedeutung ,-</a:t>
            </a:r>
            <a:r>
              <a:rPr lang="de-DE" sz="4000" b="1" dirty="0" err="1" smtClean="0"/>
              <a:t>bildung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/>
              <a:t>Komposita</a:t>
            </a:r>
          </a:p>
          <a:p>
            <a:pPr>
              <a:buNone/>
            </a:pPr>
            <a:r>
              <a:rPr lang="de-DE" sz="2800" dirty="0" smtClean="0"/>
              <a:t> Nomen + Nomen</a:t>
            </a:r>
          </a:p>
          <a:p>
            <a:pPr>
              <a:buNone/>
            </a:pPr>
            <a:r>
              <a:rPr lang="de-DE" sz="2800" dirty="0" smtClean="0"/>
              <a:t> Verb + Nomen</a:t>
            </a:r>
          </a:p>
          <a:p>
            <a:pPr>
              <a:buNone/>
            </a:pPr>
            <a:r>
              <a:rPr lang="de-DE" sz="2800" dirty="0" smtClean="0"/>
              <a:t>Adjektiv + Nomen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800" b="1" dirty="0" smtClean="0"/>
              <a:t>Vor- und Nachsilben</a:t>
            </a:r>
          </a:p>
          <a:p>
            <a:pPr>
              <a:buNone/>
            </a:pPr>
            <a:r>
              <a:rPr lang="de-DE" sz="2800" dirty="0" smtClean="0"/>
              <a:t>einpacken – auspacken</a:t>
            </a:r>
          </a:p>
          <a:p>
            <a:pPr>
              <a:buNone/>
            </a:pPr>
            <a:r>
              <a:rPr lang="de-DE" sz="2800" dirty="0" smtClean="0"/>
              <a:t>bereiten – </a:t>
            </a:r>
          </a:p>
          <a:p>
            <a:pPr>
              <a:buNone/>
            </a:pPr>
            <a:r>
              <a:rPr lang="de-DE" sz="2800" dirty="0" smtClean="0"/>
              <a:t>schreiben - 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563888" y="2060848"/>
            <a:ext cx="22322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Papierkorb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563888" y="2636912"/>
            <a:ext cx="22322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schemeClr val="tx1"/>
                </a:solidFill>
              </a:rPr>
              <a:t>Ratespaß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563888" y="3212976"/>
            <a:ext cx="22322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Großstadt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55776" y="5157192"/>
            <a:ext cx="504056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vor-, nach-, zu-, auf-,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55776" y="5733256"/>
            <a:ext cx="576064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vor-, nach-, zu-, auf-, ab-, ein-, aus-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Wortschatz, -bedeutung ,-</a:t>
            </a:r>
            <a:r>
              <a:rPr lang="de-DE" sz="4000" b="1" dirty="0" err="1" smtClean="0"/>
              <a:t>bildung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/>
              <a:t>Nominalisierungen</a:t>
            </a:r>
          </a:p>
          <a:p>
            <a:pPr>
              <a:buNone/>
            </a:pPr>
            <a:r>
              <a:rPr lang="de-DE" sz="2800" dirty="0" smtClean="0"/>
              <a:t> Leben -</a:t>
            </a:r>
          </a:p>
          <a:p>
            <a:pPr>
              <a:buNone/>
            </a:pPr>
            <a:r>
              <a:rPr lang="de-DE" sz="2800" dirty="0" smtClean="0"/>
              <a:t> schrecklich</a:t>
            </a:r>
          </a:p>
          <a:p>
            <a:pPr>
              <a:buNone/>
            </a:pPr>
            <a:r>
              <a:rPr lang="de-DE" sz="2800" dirty="0" smtClean="0"/>
              <a:t>Es ist zum…….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800" b="1" dirty="0" smtClean="0"/>
              <a:t>Worte mit unterschiedlicher oder ähnlicher Bedeutung</a:t>
            </a: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der Absatz: beim Schuh, im Text</a:t>
            </a:r>
          </a:p>
          <a:p>
            <a:pPr>
              <a:buNone/>
            </a:pPr>
            <a:r>
              <a:rPr lang="de-DE" sz="2800" dirty="0" smtClean="0"/>
              <a:t>gehen - 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563888" y="2060848"/>
            <a:ext cx="22322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das Leben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563888" y="2636912"/>
            <a:ext cx="280831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das Schreckliche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563888" y="3212976"/>
            <a:ext cx="468052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Heulen, Lachen, Abwenden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411760" y="5229200"/>
            <a:ext cx="5760640" cy="1296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Ich gehe; Wie geht`s?; Die Uhr geht falsch.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Wortschatz, -bedeutung ,-</a:t>
            </a:r>
            <a:r>
              <a:rPr lang="de-DE" sz="4000" b="1" dirty="0" err="1" smtClean="0"/>
              <a:t>bildung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>
              <a:buNone/>
            </a:pPr>
            <a:endParaRPr lang="de-DE" sz="2800" b="1" dirty="0" smtClean="0"/>
          </a:p>
          <a:p>
            <a:pPr>
              <a:buNone/>
            </a:pPr>
            <a:endParaRPr lang="de-DE" sz="2800" b="1" dirty="0" smtClean="0"/>
          </a:p>
          <a:p>
            <a:pPr>
              <a:buNone/>
            </a:pPr>
            <a:r>
              <a:rPr lang="de-DE" sz="2800" b="1" dirty="0" smtClean="0"/>
              <a:t>Metaphern</a:t>
            </a:r>
          </a:p>
          <a:p>
            <a:pPr>
              <a:buNone/>
            </a:pPr>
            <a:r>
              <a:rPr lang="de-DE" sz="2800" dirty="0" smtClean="0"/>
              <a:t>„ Am Fuß des Berges…“</a:t>
            </a:r>
          </a:p>
          <a:p>
            <a:pPr>
              <a:buNone/>
            </a:pPr>
            <a:r>
              <a:rPr lang="de-DE" sz="2800" dirty="0" smtClean="0"/>
              <a:t>„Wie eine heiße Kartoffel“</a:t>
            </a:r>
          </a:p>
          <a:p>
            <a:pPr>
              <a:buNone/>
            </a:pPr>
            <a:r>
              <a:rPr lang="de-DE" sz="2800" dirty="0" smtClean="0"/>
              <a:t>„Das ist des Pudels Kern.“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Formenbildung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/>
              <a:t>Pluralbildung</a:t>
            </a:r>
          </a:p>
          <a:p>
            <a:pPr>
              <a:buNone/>
            </a:pPr>
            <a:r>
              <a:rPr lang="de-DE" sz="2800" dirty="0" smtClean="0"/>
              <a:t> auf  - e: Tier - Tiere</a:t>
            </a:r>
          </a:p>
          <a:p>
            <a:pPr>
              <a:buNone/>
            </a:pPr>
            <a:r>
              <a:rPr lang="de-DE" sz="2800" dirty="0" smtClean="0"/>
              <a:t> mit Umlaut + e:</a:t>
            </a:r>
          </a:p>
          <a:p>
            <a:pPr>
              <a:buNone/>
            </a:pPr>
            <a:r>
              <a:rPr lang="de-DE" sz="2800" dirty="0" smtClean="0"/>
              <a:t>auf  -er:</a:t>
            </a:r>
          </a:p>
          <a:p>
            <a:pPr>
              <a:buNone/>
            </a:pPr>
            <a:r>
              <a:rPr lang="de-DE" sz="2800" dirty="0" smtClean="0"/>
              <a:t>mit Umlaut + er</a:t>
            </a:r>
          </a:p>
          <a:p>
            <a:pPr>
              <a:buNone/>
            </a:pPr>
            <a:r>
              <a:rPr lang="de-DE" sz="2800" dirty="0" smtClean="0"/>
              <a:t>nur Umlaut:</a:t>
            </a:r>
          </a:p>
          <a:p>
            <a:pPr>
              <a:buNone/>
            </a:pPr>
            <a:r>
              <a:rPr lang="de-DE" sz="2800" dirty="0" smtClean="0"/>
              <a:t>auf –en:</a:t>
            </a:r>
          </a:p>
          <a:p>
            <a:pPr>
              <a:buNone/>
            </a:pPr>
            <a:r>
              <a:rPr lang="de-DE" sz="2800" dirty="0" smtClean="0"/>
              <a:t>auf  -n:</a:t>
            </a:r>
          </a:p>
          <a:p>
            <a:pPr>
              <a:buNone/>
            </a:pPr>
            <a:r>
              <a:rPr lang="de-DE" sz="2800" dirty="0" smtClean="0"/>
              <a:t>auf –s: </a:t>
            </a:r>
          </a:p>
          <a:p>
            <a:pPr>
              <a:buNone/>
            </a:pPr>
            <a:r>
              <a:rPr lang="de-DE" sz="2800" dirty="0" smtClean="0"/>
              <a:t>keine Änderung: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563888" y="2060848"/>
            <a:ext cx="22322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Tisch - Tische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563888" y="2636912"/>
            <a:ext cx="22322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Fuß - Füße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563888" y="3645024"/>
            <a:ext cx="22322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Buch - Bücher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563888" y="3140968"/>
            <a:ext cx="22322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Kind - Kinder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563888" y="4149080"/>
            <a:ext cx="22322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Vogel - Vögel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563888" y="4653136"/>
            <a:ext cx="22322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Frau - Frauen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563888" y="5157192"/>
            <a:ext cx="2376264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Nadel - Nadeln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563888" y="5661248"/>
            <a:ext cx="22322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Auto - Autos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563888" y="6165304"/>
            <a:ext cx="22322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Ritter - Ritter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err="1" smtClean="0"/>
              <a:t>Formembildung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/>
              <a:t>Deklination der Nomen</a:t>
            </a:r>
          </a:p>
          <a:p>
            <a:pPr marL="0" indent="0">
              <a:buNone/>
            </a:pPr>
            <a:r>
              <a:rPr lang="de-DE" sz="2800" dirty="0" smtClean="0"/>
              <a:t>Bilden Sie zu </a:t>
            </a:r>
            <a:r>
              <a:rPr lang="de-DE" sz="2800" b="1" dirty="0" smtClean="0"/>
              <a:t>jedem</a:t>
            </a:r>
            <a:r>
              <a:rPr lang="de-DE" sz="2800" dirty="0" smtClean="0"/>
              <a:t> Kasus einen Satz mit Mann, Buch und  übergeben!</a:t>
            </a:r>
          </a:p>
          <a:p>
            <a:pPr>
              <a:buNone/>
            </a:pPr>
            <a:r>
              <a:rPr lang="de-DE" sz="2800" dirty="0" smtClean="0"/>
              <a:t>Der Mann übergibt das Buch.</a:t>
            </a:r>
          </a:p>
          <a:p>
            <a:pPr>
              <a:buNone/>
            </a:pPr>
            <a:r>
              <a:rPr lang="de-DE" sz="2800" dirty="0" smtClean="0"/>
              <a:t>Er übergibt den Mann mit dem Buch.</a:t>
            </a:r>
          </a:p>
          <a:p>
            <a:pPr>
              <a:buNone/>
            </a:pPr>
            <a:r>
              <a:rPr lang="de-DE" sz="2800" dirty="0" smtClean="0"/>
              <a:t>Er übergibt dem Mann das Buch.</a:t>
            </a:r>
          </a:p>
          <a:p>
            <a:pPr>
              <a:buNone/>
            </a:pPr>
            <a:r>
              <a:rPr lang="de-DE" sz="2800" dirty="0" smtClean="0"/>
              <a:t>Er übergibt das Buch des Mannes</a:t>
            </a:r>
          </a:p>
          <a:p>
            <a:pPr>
              <a:buNone/>
            </a:pPr>
            <a:endParaRPr lang="de-DE" sz="800" dirty="0" smtClean="0"/>
          </a:p>
          <a:p>
            <a:pPr>
              <a:buNone/>
            </a:pPr>
            <a:r>
              <a:rPr lang="de-DE" sz="2800" b="1" dirty="0" smtClean="0"/>
              <a:t>Wechselpräpositionen</a:t>
            </a:r>
          </a:p>
          <a:p>
            <a:pPr>
              <a:buNone/>
            </a:pPr>
            <a:r>
              <a:rPr lang="de-DE" sz="2800" dirty="0" smtClean="0"/>
              <a:t>Er geht in die Schule. – Er geht in der Schule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Formenbildung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/>
              <a:t>trennbare/untrennbare Verben</a:t>
            </a:r>
          </a:p>
          <a:p>
            <a:pPr>
              <a:buNone/>
            </a:pPr>
            <a:r>
              <a:rPr lang="de-DE" sz="2800" dirty="0" smtClean="0"/>
              <a:t>vorschreiben – Ich</a:t>
            </a:r>
          </a:p>
          <a:p>
            <a:pPr>
              <a:buNone/>
            </a:pPr>
            <a:r>
              <a:rPr lang="de-DE" sz="2800" dirty="0" smtClean="0"/>
              <a:t>ablehnen , das Angebot – Er </a:t>
            </a:r>
          </a:p>
          <a:p>
            <a:pPr>
              <a:buNone/>
            </a:pPr>
            <a:r>
              <a:rPr lang="de-DE" sz="2800" dirty="0" smtClean="0"/>
              <a:t>verreisen, nächste Woche - Wir</a:t>
            </a:r>
          </a:p>
          <a:p>
            <a:pPr>
              <a:buNone/>
            </a:pPr>
            <a:r>
              <a:rPr lang="de-DE" sz="2800" dirty="0" smtClean="0"/>
              <a:t>erliegen, ihrem Charme – Er 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800" b="1" dirty="0" smtClean="0"/>
              <a:t>reflexive Verben</a:t>
            </a: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Ich entschuldige das nicht.  Aber: sich entschuldigen</a:t>
            </a:r>
          </a:p>
          <a:p>
            <a:pPr>
              <a:buNone/>
            </a:pPr>
            <a:r>
              <a:rPr lang="de-DE" sz="2800" dirty="0" smtClean="0"/>
              <a:t>Ich frage, ob das richtig ist.</a:t>
            </a:r>
          </a:p>
          <a:p>
            <a:pPr>
              <a:buNone/>
            </a:pPr>
            <a:r>
              <a:rPr lang="de-DE" sz="2800" dirty="0" smtClean="0"/>
              <a:t>„fragen“ reflexiv 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275856" y="1988840"/>
            <a:ext cx="223224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schreibe vor.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716016" y="2492896"/>
            <a:ext cx="352839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 lehnt das Angebot ab.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220072" y="2996952"/>
            <a:ext cx="392392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verreisen nächste Woche.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716016" y="3573016"/>
            <a:ext cx="367240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erliegt ihrem Charme.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347864" y="6021288"/>
            <a:ext cx="5544616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Ich frage mich, ob das richtig ist.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Formenbildung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2800" b="1" dirty="0" smtClean="0"/>
              <a:t>unregelmäßige Verben</a:t>
            </a:r>
          </a:p>
          <a:p>
            <a:pPr>
              <a:buNone/>
            </a:pPr>
            <a:r>
              <a:rPr lang="de-DE" sz="2800" dirty="0" smtClean="0"/>
              <a:t>Im Präsens:</a:t>
            </a:r>
          </a:p>
          <a:p>
            <a:pPr>
              <a:buNone/>
            </a:pPr>
            <a:r>
              <a:rPr lang="de-DE" sz="2800" dirty="0" smtClean="0"/>
              <a:t>ich säge – du sägst; ich trage – du 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Im Präteritum</a:t>
            </a:r>
          </a:p>
          <a:p>
            <a:pPr>
              <a:buNone/>
            </a:pPr>
            <a:r>
              <a:rPr lang="de-DE" sz="2800" dirty="0" smtClean="0"/>
              <a:t>ich singe – ich sang; ich esse – ich 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Im Partizip</a:t>
            </a:r>
          </a:p>
          <a:p>
            <a:pPr>
              <a:buNone/>
            </a:pPr>
            <a:r>
              <a:rPr lang="de-DE" sz="2800" dirty="0" smtClean="0"/>
              <a:t>singen – ich habe gesungen; ringen – ich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r>
              <a:rPr lang="de-DE" sz="2800" smtClean="0"/>
              <a:t>                                  singen </a:t>
            </a:r>
            <a:r>
              <a:rPr lang="de-DE" sz="2800" dirty="0" smtClean="0"/>
              <a:t>– sang - gesungen !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580112" y="2348880"/>
            <a:ext cx="208823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trägst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580112" y="3789040"/>
            <a:ext cx="208823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aß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516216" y="5157192"/>
            <a:ext cx="208823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rang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Bildschirmpräsentation (4:3)</PresentationFormat>
  <Paragraphs>174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Stolpersteine der deutschen Sprache</vt:lpstr>
      <vt:lpstr>Lautung und Artikulation</vt:lpstr>
      <vt:lpstr>Wortschatz, -bedeutung ,-bildung</vt:lpstr>
      <vt:lpstr>Wortschatz, -bedeutung ,-bildung</vt:lpstr>
      <vt:lpstr>Wortschatz, -bedeutung ,-bildung</vt:lpstr>
      <vt:lpstr>Formenbildung</vt:lpstr>
      <vt:lpstr>Formembildung</vt:lpstr>
      <vt:lpstr>Formenbildung</vt:lpstr>
      <vt:lpstr>Formenbildung</vt:lpstr>
      <vt:lpstr>Formenbildung</vt:lpstr>
      <vt:lpstr>Satzbau</vt:lpstr>
      <vt:lpstr>Satzbau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Stolpersteine der deutschen Sprche</dc:title>
  <dc:creator>Marcus</dc:creator>
  <cp:lastModifiedBy>Marcus</cp:lastModifiedBy>
  <cp:revision>26</cp:revision>
  <dcterms:created xsi:type="dcterms:W3CDTF">2016-05-22T15:00:03Z</dcterms:created>
  <dcterms:modified xsi:type="dcterms:W3CDTF">2017-05-04T18:39:55Z</dcterms:modified>
</cp:coreProperties>
</file>